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1DEABC-D766-4322-8E78-B830FAE35C72}" type="datetime4">
              <a:rPr lang="en-US" smtClean="0"/>
              <a:pPr/>
              <a:t>July 30, 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38DF745-7D3F-47F4-83A3-874385CFAA6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33F43-3E86-47E4-BFBB-2476D384E1C6}" type="datetime4">
              <a:rPr lang="en-US" smtClean="0"/>
              <a:pPr/>
              <a:t>July 30, 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51663BA-01FC-4367-B6F3-ABB2645D55F1}" type="datetime4">
              <a:rPr lang="en-US" smtClean="0"/>
              <a:pPr/>
              <a:t>July 30, 2020</a:t>
            </a:fld>
            <a:endParaRPr lang="en-US" dirty="0"/>
          </a:p>
        </p:txBody>
      </p:sp>
      <p:sp>
        <p:nvSpPr>
          <p:cNvPr id="8" name="Slide Number Placeholder 7"/>
          <p:cNvSpPr>
            <a:spLocks noGrp="1"/>
          </p:cNvSpPr>
          <p:nvPr>
            <p:ph type="sldNum" sz="quarter" idx="11"/>
          </p:nvPr>
        </p:nvSpPr>
        <p:spPr/>
        <p:txBody>
          <a:bodyPr/>
          <a:lstStyle/>
          <a:p>
            <a:fld id="{F38DF745-7D3F-47F4-83A3-874385CFAA69}"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B19C71-EC74-44AF-B27E-FC7DC3C3A61D}" type="datetime4">
              <a:rPr lang="en-US" smtClean="0"/>
              <a:pPr/>
              <a:t>July 30, 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5CDA29-3CBE-48EA-92AE-A996835462BA}" type="datetime4">
              <a:rPr lang="en-US" smtClean="0"/>
              <a:pPr/>
              <a:t>July 30, 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July 30, 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July 30, 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July 30, 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July 30, 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F38DF745-7D3F-47F4-83A3-874385CFAA69}" type="slidenum">
              <a:rPr lang="en-US" smtClean="0"/>
              <a:pPr/>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July 30, 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July 30, 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July 30, 2020</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F38DF745-7D3F-47F4-83A3-874385CFAA69}" type="slidenum">
              <a:rPr lang="en-US" smtClean="0"/>
              <a:pPr/>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ftr="0" dt="0"/>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1"/>
            <a:ext cx="7772400" cy="2438400"/>
          </a:xfrm>
        </p:spPr>
        <p:txBody>
          <a:bodyPr/>
          <a:lstStyle/>
          <a:p>
            <a:pPr algn="ctr"/>
            <a:r>
              <a:rPr lang="en-US" sz="2800" b="1" dirty="0"/>
              <a:t>Post-Traumatic Stress Disorder (PTSD) and Insomnia in United State Veterans who served in Iraq and </a:t>
            </a:r>
            <a:r>
              <a:rPr lang="en-US" sz="2800" b="1" dirty="0" smtClean="0"/>
              <a:t>Afghanistan</a:t>
            </a:r>
            <a:endParaRPr lang="en-US" sz="2800" dirty="0"/>
          </a:p>
        </p:txBody>
      </p:sp>
      <p:sp>
        <p:nvSpPr>
          <p:cNvPr id="3" name="Subtitle 2"/>
          <p:cNvSpPr>
            <a:spLocks noGrp="1"/>
          </p:cNvSpPr>
          <p:nvPr>
            <p:ph type="subTitle" idx="1"/>
          </p:nvPr>
        </p:nvSpPr>
        <p:spPr>
          <a:xfrm>
            <a:off x="457200" y="3429000"/>
            <a:ext cx="6858000" cy="2286000"/>
          </a:xfrm>
        </p:spPr>
        <p:txBody>
          <a:bodyPr/>
          <a:lstStyle/>
          <a:p>
            <a:pPr algn="ctr"/>
            <a:r>
              <a:rPr lang="en-US" dirty="0" smtClean="0"/>
              <a:t>Name </a:t>
            </a:r>
          </a:p>
          <a:p>
            <a:pPr algn="ctr"/>
            <a:r>
              <a:rPr lang="en-US" dirty="0" smtClean="0"/>
              <a:t>Institution of affiliation</a:t>
            </a:r>
          </a:p>
          <a:p>
            <a:pPr algn="ctr"/>
            <a:r>
              <a:rPr lang="en-US" dirty="0" smtClean="0"/>
              <a:t>Professor</a:t>
            </a:r>
          </a:p>
          <a:p>
            <a:pPr algn="ctr"/>
            <a:r>
              <a:rPr lang="en-US" dirty="0" smtClean="0"/>
              <a:t>Date </a:t>
            </a:r>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a:t>
            </a:fld>
            <a:endParaRPr lang="en-US" dirty="0"/>
          </a:p>
        </p:txBody>
      </p:sp>
    </p:spTree>
    <p:extLst>
      <p:ext uri="{BB962C8B-B14F-4D97-AF65-F5344CB8AC3E}">
        <p14:creationId xmlns:p14="http://schemas.microsoft.com/office/powerpoint/2010/main" val="1874788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010400" cy="1371600"/>
          </a:xfrm>
        </p:spPr>
        <p:txBody>
          <a:bodyPr/>
          <a:lstStyle/>
          <a:p>
            <a:pPr algn="ctr"/>
            <a:r>
              <a:rPr lang="en-US" dirty="0" smtClean="0"/>
              <a:t>Introduction </a:t>
            </a:r>
            <a:endParaRPr lang="en-US" dirty="0"/>
          </a:p>
        </p:txBody>
      </p:sp>
      <p:sp>
        <p:nvSpPr>
          <p:cNvPr id="3" name="Content Placeholder 2"/>
          <p:cNvSpPr>
            <a:spLocks noGrp="1"/>
          </p:cNvSpPr>
          <p:nvPr>
            <p:ph idx="1"/>
          </p:nvPr>
        </p:nvSpPr>
        <p:spPr>
          <a:xfrm>
            <a:off x="457200" y="1752600"/>
            <a:ext cx="8077200" cy="4373563"/>
          </a:xfrm>
        </p:spPr>
        <p:txBody>
          <a:bodyPr/>
          <a:lstStyle/>
          <a:p>
            <a:pPr marL="342900" indent="-342900">
              <a:buFont typeface="Arial" panose="020B0604020202020204" pitchFamily="34" charset="0"/>
              <a:buChar char="•"/>
            </a:pPr>
            <a:r>
              <a:rPr lang="en-US" b="0" dirty="0"/>
              <a:t>It is estimated that 8% of the population is in danger of acquiring PTSD. </a:t>
            </a:r>
            <a:endParaRPr lang="en-US" b="0" dirty="0" smtClean="0"/>
          </a:p>
          <a:p>
            <a:pPr marL="342900" indent="-342900">
              <a:buFont typeface="Arial" panose="020B0604020202020204" pitchFamily="34" charset="0"/>
              <a:buChar char="•"/>
            </a:pPr>
            <a:r>
              <a:rPr lang="en-US" b="0" dirty="0"/>
              <a:t>The causes of PTSD vary from fatal accidents, physical or sexual abuse, domestic abuse in childhood, exposure to traumatic experiences, severe health conditions involving admission in Intensive care units, the pain of childbearing, especially loss of a baby, torture, war, and conflicts</a:t>
            </a:r>
            <a:r>
              <a:rPr lang="en-US" b="0" dirty="0" smtClean="0"/>
              <a:t>.</a:t>
            </a:r>
          </a:p>
          <a:p>
            <a:pPr marL="342900" indent="-342900">
              <a:buFont typeface="Arial" panose="020B0604020202020204" pitchFamily="34" charset="0"/>
              <a:buChar char="•"/>
            </a:pPr>
            <a:r>
              <a:rPr lang="en-US" b="0" dirty="0"/>
              <a:t>F</a:t>
            </a:r>
            <a:r>
              <a:rPr lang="en-US" b="0" dirty="0" smtClean="0"/>
              <a:t>actors making one susceptible to PTSD include</a:t>
            </a:r>
            <a:r>
              <a:rPr lang="en-US" b="0" dirty="0"/>
              <a:t>: if a person has had depression or anxiety in the past and a lack of support from family and </a:t>
            </a:r>
            <a:r>
              <a:rPr lang="en-US" b="0" dirty="0" smtClean="0"/>
              <a:t>friends.</a:t>
            </a:r>
          </a:p>
          <a:p>
            <a:pPr marL="342900" indent="-342900">
              <a:buFont typeface="Arial" panose="020B0604020202020204" pitchFamily="34" charset="0"/>
              <a:buChar char="•"/>
            </a:pPr>
            <a:r>
              <a:rPr lang="en-US" b="0" dirty="0"/>
              <a:t>There are genetic factors that may also contribute to PTSD.</a:t>
            </a:r>
            <a:endParaRPr lang="en-US" b="0" dirty="0"/>
          </a:p>
          <a:p>
            <a:pPr marL="342900" indent="-342900">
              <a:buFont typeface="Arial" panose="020B0604020202020204" pitchFamily="34" charset="0"/>
              <a:buChar char="•"/>
            </a:pPr>
            <a:endParaRPr lang="en-US" b="0" dirty="0" smtClean="0"/>
          </a:p>
          <a:p>
            <a:endParaRPr lang="en-US"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2</a:t>
            </a:fld>
            <a:endParaRPr lang="en-US"/>
          </a:p>
        </p:txBody>
      </p:sp>
    </p:spTree>
    <p:extLst>
      <p:ext uri="{BB962C8B-B14F-4D97-AF65-F5344CB8AC3E}">
        <p14:creationId xmlns:p14="http://schemas.microsoft.com/office/powerpoint/2010/main" val="2120964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467600" cy="1371600"/>
          </a:xfrm>
        </p:spPr>
        <p:txBody>
          <a:bodyPr/>
          <a:lstStyle/>
          <a:p>
            <a:pPr algn="ctr"/>
            <a:r>
              <a:rPr lang="en-US" dirty="0" smtClean="0"/>
              <a:t>Development of </a:t>
            </a:r>
            <a:r>
              <a:rPr lang="en-US" dirty="0" err="1" smtClean="0"/>
              <a:t>ptsd</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a:t>PTSD does not develop due to age, and it affects a whole broad spectrum of both young and old. </a:t>
            </a:r>
            <a:endParaRPr lang="en-US" b="0" dirty="0" smtClean="0"/>
          </a:p>
          <a:p>
            <a:pPr marL="342900" indent="-342900">
              <a:buFont typeface="Arial" panose="020B0604020202020204" pitchFamily="34" charset="0"/>
              <a:buChar char="•"/>
            </a:pPr>
            <a:r>
              <a:rPr lang="en-US" b="0" dirty="0"/>
              <a:t>Many studies have revealed very shocking results, where many of the children below 12 years are contemplating suicide and other physical harm due to PTSD, which isn't </a:t>
            </a:r>
            <a:r>
              <a:rPr lang="en-US" b="0" dirty="0" smtClean="0"/>
              <a:t>diagnosed.</a:t>
            </a:r>
          </a:p>
          <a:p>
            <a:pPr marL="342900" indent="-342900">
              <a:buFont typeface="Arial" panose="020B0604020202020204" pitchFamily="34" charset="0"/>
              <a:buChar char="•"/>
            </a:pPr>
            <a:r>
              <a:rPr lang="en-US" b="0" dirty="0"/>
              <a:t>According to research, many veterans succumb to PTSD due to the traumatic expresses </a:t>
            </a:r>
            <a:r>
              <a:rPr lang="en-US" b="0" dirty="0" smtClean="0"/>
              <a:t>they </a:t>
            </a:r>
            <a:r>
              <a:rPr lang="en-US" b="0" dirty="0"/>
              <a:t>go through in </a:t>
            </a:r>
            <a:r>
              <a:rPr lang="en-US" b="0" dirty="0" smtClean="0"/>
              <a:t>war.</a:t>
            </a:r>
          </a:p>
          <a:p>
            <a:pPr marL="342900" indent="-342900">
              <a:buFont typeface="Arial" panose="020B0604020202020204" pitchFamily="34" charset="0"/>
              <a:buChar char="•"/>
            </a:pPr>
            <a:r>
              <a:rPr lang="en-US" b="0" dirty="0"/>
              <a:t>If not diagnosed early, the condition can lead to far worse cases like madness or suicide</a:t>
            </a:r>
            <a:r>
              <a:rPr lang="en-US" b="0" dirty="0" smtClean="0"/>
              <a:t>.</a:t>
            </a:r>
          </a:p>
          <a:p>
            <a:pPr marL="342900" indent="-342900">
              <a:buFont typeface="Arial" panose="020B0604020202020204" pitchFamily="34" charset="0"/>
              <a:buChar char="•"/>
            </a:pPr>
            <a:r>
              <a:rPr lang="en-US" b="0" dirty="0"/>
              <a:t>Insomnia is the inability to sleep and, on most occasions, the main symptom or a pre-occurring condition with PSTD.</a:t>
            </a:r>
          </a:p>
        </p:txBody>
      </p:sp>
      <p:sp>
        <p:nvSpPr>
          <p:cNvPr id="4" name="Slide Number Placeholder 3"/>
          <p:cNvSpPr>
            <a:spLocks noGrp="1"/>
          </p:cNvSpPr>
          <p:nvPr>
            <p:ph type="sldNum" sz="quarter" idx="12"/>
          </p:nvPr>
        </p:nvSpPr>
        <p:spPr/>
        <p:txBody>
          <a:bodyPr/>
          <a:lstStyle/>
          <a:p>
            <a:fld id="{F38DF745-7D3F-47F4-83A3-874385CFAA69}" type="slidenum">
              <a:rPr lang="en-US" smtClean="0"/>
              <a:pPr/>
              <a:t>3</a:t>
            </a:fld>
            <a:endParaRPr lang="en-US"/>
          </a:p>
        </p:txBody>
      </p:sp>
    </p:spTree>
    <p:extLst>
      <p:ext uri="{BB962C8B-B14F-4D97-AF65-F5344CB8AC3E}">
        <p14:creationId xmlns:p14="http://schemas.microsoft.com/office/powerpoint/2010/main" val="2084682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Methods</a:t>
            </a:r>
            <a:endParaRPr lang="en-US" dirty="0"/>
          </a:p>
        </p:txBody>
      </p:sp>
      <p:sp>
        <p:nvSpPr>
          <p:cNvPr id="3" name="Content Placeholder 2"/>
          <p:cNvSpPr>
            <a:spLocks noGrp="1"/>
          </p:cNvSpPr>
          <p:nvPr>
            <p:ph idx="1"/>
          </p:nvPr>
        </p:nvSpPr>
        <p:spPr/>
        <p:txBody>
          <a:bodyPr>
            <a:normAutofit fontScale="92500"/>
          </a:bodyPr>
          <a:lstStyle/>
          <a:p>
            <a:pPr marL="342900" indent="-342900">
              <a:buFont typeface="Arial" panose="020B0604020202020204" pitchFamily="34" charset="0"/>
              <a:buChar char="•"/>
            </a:pPr>
            <a:r>
              <a:rPr lang="en-US" b="0" dirty="0" smtClean="0"/>
              <a:t>I </a:t>
            </a:r>
            <a:r>
              <a:rPr lang="en-US" b="0" dirty="0"/>
              <a:t>selected 10 of the recommendations which were closely linked to the </a:t>
            </a:r>
            <a:r>
              <a:rPr lang="en-US" b="0" dirty="0" smtClean="0"/>
              <a:t>problem</a:t>
            </a:r>
            <a:r>
              <a:rPr lang="en-US" b="0" dirty="0"/>
              <a:t> </a:t>
            </a:r>
            <a:r>
              <a:rPr lang="en-US" b="0" dirty="0" smtClean="0"/>
              <a:t>from the google scholar search engine.</a:t>
            </a:r>
          </a:p>
          <a:p>
            <a:pPr marL="342900" indent="-342900">
              <a:buFont typeface="Arial" panose="020B0604020202020204" pitchFamily="34" charset="0"/>
              <a:buChar char="•"/>
            </a:pPr>
            <a:r>
              <a:rPr lang="en-US" b="0" dirty="0"/>
              <a:t>War leaves very traumatically and disturbing vivid experiences in the minds of soldiers. </a:t>
            </a:r>
            <a:endParaRPr lang="en-US" b="0" dirty="0" smtClean="0"/>
          </a:p>
          <a:p>
            <a:pPr marL="342900" indent="-342900">
              <a:buFont typeface="Arial" panose="020B0604020202020204" pitchFamily="34" charset="0"/>
              <a:buChar char="•"/>
            </a:pPr>
            <a:r>
              <a:rPr lang="en-US" b="0" dirty="0"/>
              <a:t>According to Hughes et al. (2018), insomnia is one of the most predominant health cases experienced in US Military Veterans. </a:t>
            </a:r>
            <a:endParaRPr lang="en-US" b="0" dirty="0" smtClean="0"/>
          </a:p>
          <a:p>
            <a:pPr marL="342900" indent="-342900">
              <a:buFont typeface="Arial" panose="020B0604020202020204" pitchFamily="34" charset="0"/>
              <a:buChar char="•"/>
            </a:pPr>
            <a:r>
              <a:rPr lang="en-US" b="0" dirty="0"/>
              <a:t>McLeay et al. (2017), through their study on physical comorbidities associated with posttraumatic stress disorder in Australian Vietnam War veterans, is a cross-sectional case study. </a:t>
            </a:r>
            <a:endParaRPr lang="en-US" b="0" dirty="0" smtClean="0"/>
          </a:p>
          <a:p>
            <a:pPr marL="342900" indent="-342900">
              <a:buFont typeface="Arial" panose="020B0604020202020204" pitchFamily="34" charset="0"/>
              <a:buChar char="•"/>
            </a:pPr>
            <a:r>
              <a:rPr lang="en-US" b="0" dirty="0"/>
              <a:t>The veterans are well treated in groups, sharing of experiences help them heal and overcome the traumatic events and hallucinations within a shorter span (Norman, 2018</a:t>
            </a:r>
            <a:r>
              <a:rPr lang="en-US" b="0" dirty="0" smtClean="0"/>
              <a:t>). </a:t>
            </a:r>
            <a:endParaRPr lang="en-US"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4</a:t>
            </a:fld>
            <a:endParaRPr lang="en-US"/>
          </a:p>
        </p:txBody>
      </p:sp>
    </p:spTree>
    <p:extLst>
      <p:ext uri="{BB962C8B-B14F-4D97-AF65-F5344CB8AC3E}">
        <p14:creationId xmlns:p14="http://schemas.microsoft.com/office/powerpoint/2010/main" val="336105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marL="342900" indent="-342900">
              <a:buFont typeface="Arial" panose="020B0604020202020204" pitchFamily="34" charset="0"/>
              <a:buChar char="•"/>
            </a:pPr>
            <a:r>
              <a:rPr lang="en-US" b="0" dirty="0"/>
              <a:t>Steele et al. (2017), in their military medicine article, address the use of mediation and relationship moderations between combat experiences and posttraumatic stress indicators for still working for military personnel. </a:t>
            </a:r>
            <a:endParaRPr lang="en-US" b="0" dirty="0" smtClean="0"/>
          </a:p>
          <a:p>
            <a:pPr marL="342900" indent="-342900">
              <a:buFont typeface="Arial" panose="020B0604020202020204" pitchFamily="34" charset="0"/>
              <a:buChar char="•"/>
            </a:pPr>
            <a:r>
              <a:rPr lang="en-US" b="0" dirty="0"/>
              <a:t>According to Wang et al. (2019), US soldiers suffer from lack of sleep from the time they are to be deployed to e time they come back from war</a:t>
            </a:r>
            <a:r>
              <a:rPr lang="en-US" b="0" dirty="0" smtClean="0"/>
              <a:t>.</a:t>
            </a:r>
          </a:p>
          <a:p>
            <a:pPr marL="342900" indent="-342900">
              <a:buFont typeface="Arial" panose="020B0604020202020204" pitchFamily="34" charset="0"/>
              <a:buChar char="•"/>
            </a:pPr>
            <a:r>
              <a:rPr lang="en-US" b="0" dirty="0"/>
              <a:t>It has been identified that the training and hardships experienced by US Army trainees are traumatic and out rightly hard to accommodate</a:t>
            </a:r>
            <a:r>
              <a:rPr lang="en-US" b="0" dirty="0" smtClean="0"/>
              <a:t>.</a:t>
            </a:r>
          </a:p>
          <a:p>
            <a:pPr marL="342900" indent="-342900">
              <a:buFont typeface="Arial" panose="020B0604020202020204" pitchFamily="34" charset="0"/>
              <a:buChar char="•"/>
            </a:pPr>
            <a:r>
              <a:rPr lang="en-US" b="0" dirty="0"/>
              <a:t>The government will use fewer resources for preventive measures than for curative treatment of PTSD advanced from Insomnia (Wang et al., 2019). </a:t>
            </a:r>
            <a:endParaRPr lang="en-US"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5</a:t>
            </a:fld>
            <a:endParaRPr lang="en-US"/>
          </a:p>
        </p:txBody>
      </p:sp>
    </p:spTree>
    <p:extLst>
      <p:ext uri="{BB962C8B-B14F-4D97-AF65-F5344CB8AC3E}">
        <p14:creationId xmlns:p14="http://schemas.microsoft.com/office/powerpoint/2010/main" val="1884901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Results</a:t>
            </a:r>
            <a:endParaRPr lang="en-US" dirty="0"/>
          </a:p>
        </p:txBody>
      </p:sp>
      <p:sp>
        <p:nvSpPr>
          <p:cNvPr id="3" name="Content Placeholder 2"/>
          <p:cNvSpPr>
            <a:spLocks noGrp="1"/>
          </p:cNvSpPr>
          <p:nvPr>
            <p:ph idx="1"/>
          </p:nvPr>
        </p:nvSpPr>
        <p:spPr/>
        <p:txBody>
          <a:bodyPr>
            <a:normAutofit lnSpcReduction="10000"/>
          </a:bodyPr>
          <a:lstStyle/>
          <a:p>
            <a:pPr marL="342900" indent="-342900">
              <a:buFont typeface="Arial" panose="020B0604020202020204" pitchFamily="34" charset="0"/>
              <a:buChar char="•"/>
            </a:pPr>
            <a:r>
              <a:rPr lang="en-US" b="0" dirty="0"/>
              <a:t>There is a considerable percentage of veterans succumbing to PTSD and Insomnia from the war. </a:t>
            </a:r>
            <a:endParaRPr lang="en-US" b="0" dirty="0" smtClean="0"/>
          </a:p>
          <a:p>
            <a:pPr marL="342900" indent="-342900">
              <a:buFont typeface="Arial" panose="020B0604020202020204" pitchFamily="34" charset="0"/>
              <a:buChar char="•"/>
            </a:pPr>
            <a:r>
              <a:rPr lang="en-US" b="0" dirty="0"/>
              <a:t>It has become difficult for the military health care community to handle these cases as they identified different ways of PTSD expressing itself. </a:t>
            </a:r>
            <a:endParaRPr lang="en-US" b="0" dirty="0" smtClean="0"/>
          </a:p>
          <a:p>
            <a:r>
              <a:rPr lang="en-US" dirty="0" smtClean="0"/>
              <a:t> Causes </a:t>
            </a:r>
            <a:r>
              <a:rPr lang="en-US" dirty="0"/>
              <a:t>of PTSD and </a:t>
            </a:r>
            <a:r>
              <a:rPr lang="en-US" dirty="0" smtClean="0"/>
              <a:t>Insomnia</a:t>
            </a:r>
          </a:p>
          <a:p>
            <a:pPr marL="342900" indent="-342900">
              <a:buFont typeface="Arial" panose="020B0604020202020204" pitchFamily="34" charset="0"/>
              <a:buChar char="•"/>
            </a:pPr>
            <a:r>
              <a:rPr lang="en-US" b="0" dirty="0"/>
              <a:t>The typical reasons PTSD are traumatic experiences. </a:t>
            </a:r>
          </a:p>
          <a:p>
            <a:pPr marL="342900" indent="-342900">
              <a:buFont typeface="Arial" panose="020B0604020202020204" pitchFamily="34" charset="0"/>
              <a:buChar char="•"/>
            </a:pPr>
            <a:r>
              <a:rPr lang="en-US" b="0" dirty="0" smtClean="0"/>
              <a:t>The </a:t>
            </a:r>
            <a:r>
              <a:rPr lang="en-US" b="0" dirty="0"/>
              <a:t>military services also tend to encourage Insomnia through training that deprives the military personnel's sleep (Hughes et al., 2018</a:t>
            </a:r>
            <a:r>
              <a:rPr lang="en-US" b="0" dirty="0" smtClean="0"/>
              <a:t>)</a:t>
            </a:r>
          </a:p>
          <a:p>
            <a:pPr marL="342900" indent="-342900">
              <a:buFont typeface="Arial" panose="020B0604020202020204" pitchFamily="34" charset="0"/>
              <a:buChar char="•"/>
            </a:pPr>
            <a:r>
              <a:rPr lang="en-US" b="0" dirty="0"/>
              <a:t>The increased lack of sleep gives the veterans more window for flashbacks and thinking, which lead to PTSD</a:t>
            </a:r>
            <a:r>
              <a:rPr lang="en-US" b="0" dirty="0" smtClean="0"/>
              <a:t>.</a:t>
            </a:r>
            <a:endParaRPr lang="en-US" b="0" dirty="0"/>
          </a:p>
          <a:p>
            <a:pPr marL="342900" indent="-342900">
              <a:buFont typeface="Arial" panose="020B0604020202020204" pitchFamily="34" charset="0"/>
              <a:buChar char="•"/>
            </a:pPr>
            <a:endParaRPr lang="en-US"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6</a:t>
            </a:fld>
            <a:endParaRPr lang="en-US"/>
          </a:p>
        </p:txBody>
      </p:sp>
    </p:spTree>
    <p:extLst>
      <p:ext uri="{BB962C8B-B14F-4D97-AF65-F5344CB8AC3E}">
        <p14:creationId xmlns:p14="http://schemas.microsoft.com/office/powerpoint/2010/main" val="2061605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Types of </a:t>
            </a:r>
            <a:r>
              <a:rPr lang="en-US" b="1" dirty="0" smtClean="0"/>
              <a:t>PTSD</a:t>
            </a:r>
            <a:endParaRPr lang="en-US" dirty="0"/>
          </a:p>
        </p:txBody>
      </p:sp>
      <p:sp>
        <p:nvSpPr>
          <p:cNvPr id="3" name="Content Placeholder 2"/>
          <p:cNvSpPr>
            <a:spLocks noGrp="1"/>
          </p:cNvSpPr>
          <p:nvPr>
            <p:ph idx="1"/>
          </p:nvPr>
        </p:nvSpPr>
        <p:spPr/>
        <p:txBody>
          <a:bodyPr/>
          <a:lstStyle/>
          <a:p>
            <a:pPr marL="342900" indent="-342900">
              <a:buFont typeface="Wingdings" panose="05000000000000000000" pitchFamily="2" charset="2"/>
              <a:buChar char="q"/>
            </a:pPr>
            <a:r>
              <a:rPr lang="en-US" b="0" dirty="0" smtClean="0"/>
              <a:t>Normal stress response, </a:t>
            </a:r>
          </a:p>
          <a:p>
            <a:pPr marL="342900" indent="-342900">
              <a:buFont typeface="Wingdings" panose="05000000000000000000" pitchFamily="2" charset="2"/>
              <a:buChar char="q"/>
            </a:pPr>
            <a:r>
              <a:rPr lang="en-US" b="0" dirty="0" smtClean="0"/>
              <a:t>Acute stress disorder, </a:t>
            </a:r>
          </a:p>
          <a:p>
            <a:pPr marL="342900" indent="-342900">
              <a:buFont typeface="Wingdings" panose="05000000000000000000" pitchFamily="2" charset="2"/>
              <a:buChar char="q"/>
            </a:pPr>
            <a:r>
              <a:rPr lang="en-US" b="0" dirty="0" smtClean="0"/>
              <a:t>Uncomplicated PSTD, </a:t>
            </a:r>
          </a:p>
          <a:p>
            <a:pPr marL="342900" indent="-342900">
              <a:buFont typeface="Wingdings" panose="05000000000000000000" pitchFamily="2" charset="2"/>
              <a:buChar char="q"/>
            </a:pPr>
            <a:r>
              <a:rPr lang="en-US" b="0" dirty="0" smtClean="0"/>
              <a:t>Complex PTSD</a:t>
            </a:r>
          </a:p>
          <a:p>
            <a:pPr marL="342900" indent="-342900">
              <a:buFont typeface="Wingdings" panose="05000000000000000000" pitchFamily="2" charset="2"/>
              <a:buChar char="q"/>
            </a:pPr>
            <a:r>
              <a:rPr lang="en-US" b="0" dirty="0" smtClean="0"/>
              <a:t>Comorbid PTSD.</a:t>
            </a:r>
          </a:p>
          <a:p>
            <a:pPr marL="342900" indent="-342900">
              <a:buFont typeface="Arial" panose="020B0604020202020204" pitchFamily="34" charset="0"/>
              <a:buChar char="•"/>
            </a:pPr>
            <a:endParaRPr lang="en-US" b="0" dirty="0" smtClean="0"/>
          </a:p>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7</a:t>
            </a:fld>
            <a:endParaRPr lang="en-US"/>
          </a:p>
        </p:txBody>
      </p:sp>
    </p:spTree>
    <p:extLst>
      <p:ext uri="{BB962C8B-B14F-4D97-AF65-F5344CB8AC3E}">
        <p14:creationId xmlns:p14="http://schemas.microsoft.com/office/powerpoint/2010/main" val="1899559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Symptoms</a:t>
            </a:r>
            <a:r>
              <a:rPr lang="en-US" dirty="0" smtClean="0"/>
              <a:t> of </a:t>
            </a:r>
            <a:r>
              <a:rPr lang="en-US" dirty="0" err="1" smtClean="0"/>
              <a:t>ptsd</a:t>
            </a:r>
            <a:endParaRPr lang="en-US" dirty="0"/>
          </a:p>
        </p:txBody>
      </p:sp>
      <p:sp>
        <p:nvSpPr>
          <p:cNvPr id="3" name="Content Placeholder 2"/>
          <p:cNvSpPr>
            <a:spLocks noGrp="1"/>
          </p:cNvSpPr>
          <p:nvPr>
            <p:ph idx="1"/>
          </p:nvPr>
        </p:nvSpPr>
        <p:spPr/>
        <p:txBody>
          <a:bodyPr>
            <a:normAutofit lnSpcReduction="10000"/>
          </a:bodyPr>
          <a:lstStyle/>
          <a:p>
            <a:pPr marL="342900" indent="-342900">
              <a:buFont typeface="Wingdings" panose="05000000000000000000" pitchFamily="2" charset="2"/>
              <a:buChar char="v"/>
            </a:pPr>
            <a:r>
              <a:rPr lang="en-US" b="0" dirty="0" smtClean="0"/>
              <a:t>Easy irritability on remembering what happened in the past like when a soldier remembers their friends who died in war.</a:t>
            </a:r>
          </a:p>
          <a:p>
            <a:pPr marL="342900" indent="-342900">
              <a:buFont typeface="Wingdings" panose="05000000000000000000" pitchFamily="2" charset="2"/>
              <a:buChar char="v"/>
            </a:pPr>
            <a:r>
              <a:rPr lang="en-US" b="0" dirty="0"/>
              <a:t>The second symptom is the feeling of being emotionally </a:t>
            </a:r>
            <a:r>
              <a:rPr lang="en-US" b="0" dirty="0" smtClean="0"/>
              <a:t>detached </a:t>
            </a:r>
            <a:r>
              <a:rPr lang="en-US" b="0" dirty="0"/>
              <a:t>from other people</a:t>
            </a:r>
            <a:r>
              <a:rPr lang="en-US" b="0" dirty="0" smtClean="0"/>
              <a:t>.</a:t>
            </a:r>
          </a:p>
          <a:p>
            <a:pPr marL="342900" indent="-342900">
              <a:buFont typeface="Wingdings" panose="05000000000000000000" pitchFamily="2" charset="2"/>
              <a:buChar char="v"/>
            </a:pPr>
            <a:r>
              <a:rPr lang="en-US" b="0" dirty="0"/>
              <a:t>Having vivid memories, nightmares, and flashbacks that make it seem like it is recurring again. </a:t>
            </a:r>
            <a:endParaRPr lang="en-US" b="0" dirty="0" smtClean="0"/>
          </a:p>
          <a:p>
            <a:pPr marL="342900" indent="-342900">
              <a:buFont typeface="Wingdings" panose="05000000000000000000" pitchFamily="2" charset="2"/>
              <a:buChar char="v"/>
            </a:pPr>
            <a:r>
              <a:rPr lang="en-US" b="0" dirty="0" smtClean="0"/>
              <a:t>Extreme </a:t>
            </a:r>
            <a:r>
              <a:rPr lang="en-US" b="0" dirty="0"/>
              <a:t>physical reaction of increased heartbeat, sweating, and nausea due to the reminder of the events of the war (Wang et al., 2019</a:t>
            </a:r>
            <a:r>
              <a:rPr lang="en-US" b="0" dirty="0" smtClean="0"/>
              <a:t>).</a:t>
            </a:r>
          </a:p>
          <a:p>
            <a:pPr marL="342900" indent="-342900">
              <a:buFont typeface="Wingdings" panose="05000000000000000000" pitchFamily="2" charset="2"/>
              <a:buChar char="v"/>
            </a:pPr>
            <a:r>
              <a:rPr lang="en-US" b="0" dirty="0"/>
              <a:t>D</a:t>
            </a:r>
            <a:r>
              <a:rPr lang="en-US" b="0" dirty="0" smtClean="0"/>
              <a:t>ifficulties </a:t>
            </a:r>
            <a:r>
              <a:rPr lang="en-US" b="0" dirty="0"/>
              <a:t>in remembering the essential aspects of the war</a:t>
            </a:r>
            <a:r>
              <a:rPr lang="en-US" b="0" dirty="0" smtClean="0"/>
              <a:t>.</a:t>
            </a:r>
          </a:p>
          <a:p>
            <a:pPr marL="342900" indent="-342900">
              <a:buFont typeface="Wingdings" panose="05000000000000000000" pitchFamily="2" charset="2"/>
              <a:buChar char="Ø"/>
            </a:pPr>
            <a:r>
              <a:rPr lang="en-US" b="0" dirty="0"/>
              <a:t>M</a:t>
            </a:r>
            <a:r>
              <a:rPr lang="en-US" b="0" dirty="0" smtClean="0"/>
              <a:t>ost </a:t>
            </a:r>
            <a:r>
              <a:rPr lang="en-US" b="0" dirty="0"/>
              <a:t>of the war veterans associated their lack of sleep to too much thinking and flashbacks.  </a:t>
            </a:r>
            <a:endParaRPr lang="en-US" b="0" dirty="0" smtClean="0"/>
          </a:p>
          <a:p>
            <a:pPr marL="342900" indent="-342900">
              <a:buFont typeface="Wingdings" panose="05000000000000000000" pitchFamily="2" charset="2"/>
              <a:buChar char="v"/>
            </a:pPr>
            <a:endParaRPr lang="en-US" b="0" dirty="0" smtClean="0"/>
          </a:p>
          <a:p>
            <a:pPr marL="342900" indent="-342900">
              <a:buFont typeface="Wingdings" panose="05000000000000000000" pitchFamily="2" charset="2"/>
              <a:buChar char="v"/>
            </a:pPr>
            <a:endParaRPr lang="en-US"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8</a:t>
            </a:fld>
            <a:endParaRPr lang="en-US"/>
          </a:p>
        </p:txBody>
      </p:sp>
    </p:spTree>
    <p:extLst>
      <p:ext uri="{BB962C8B-B14F-4D97-AF65-F5344CB8AC3E}">
        <p14:creationId xmlns:p14="http://schemas.microsoft.com/office/powerpoint/2010/main" val="3525210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Diagnosis</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smtClean="0"/>
              <a:t>For </a:t>
            </a:r>
            <a:r>
              <a:rPr lang="en-US" b="0" dirty="0"/>
              <a:t>the diagnosis of these symptoms, every veteran ought to seek help from professional medical officers. </a:t>
            </a:r>
            <a:endParaRPr lang="en-US" b="0" dirty="0" smtClean="0"/>
          </a:p>
          <a:p>
            <a:pPr marL="342900" indent="-342900">
              <a:buFont typeface="Arial" panose="020B0604020202020204" pitchFamily="34" charset="0"/>
              <a:buChar char="•"/>
            </a:pPr>
            <a:r>
              <a:rPr lang="en-US" b="0" dirty="0" smtClean="0"/>
              <a:t>Military </a:t>
            </a:r>
            <a:r>
              <a:rPr lang="en-US" b="0" dirty="0"/>
              <a:t>journals and articles on PTSD have identified over 60% of the veterans are or will experience PTSD symptoms at some point in their life. </a:t>
            </a:r>
            <a:endParaRPr lang="en-US" b="0" dirty="0" smtClean="0"/>
          </a:p>
          <a:p>
            <a:pPr marL="342900" indent="-342900">
              <a:buFont typeface="Arial" panose="020B0604020202020204" pitchFamily="34" charset="0"/>
              <a:buChar char="•"/>
            </a:pPr>
            <a:r>
              <a:rPr lang="en-US" b="0" dirty="0"/>
              <a:t>Diagnosis of PTSD is the assessment of whether the veteran is experiencing PTSD symptoms through the evaluation of a military doctor or civilian professional. </a:t>
            </a:r>
            <a:endParaRPr lang="en-US" b="0" dirty="0" smtClean="0"/>
          </a:p>
          <a:p>
            <a:pPr marL="342900" indent="-342900">
              <a:buFont typeface="Arial" panose="020B0604020202020204" pitchFamily="34" charset="0"/>
              <a:buChar char="•"/>
            </a:pPr>
            <a:endParaRPr lang="en-US"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9</a:t>
            </a:fld>
            <a:endParaRPr lang="en-US"/>
          </a:p>
        </p:txBody>
      </p:sp>
    </p:spTree>
    <p:extLst>
      <p:ext uri="{BB962C8B-B14F-4D97-AF65-F5344CB8AC3E}">
        <p14:creationId xmlns:p14="http://schemas.microsoft.com/office/powerpoint/2010/main" val="280778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153400" cy="1371600"/>
          </a:xfrm>
        </p:spPr>
        <p:txBody>
          <a:bodyPr/>
          <a:lstStyle/>
          <a:p>
            <a:r>
              <a:rPr lang="en-US" b="1" dirty="0" smtClean="0"/>
              <a:t>Treatment MODALITIES</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smtClean="0"/>
              <a:t>Family therapy</a:t>
            </a:r>
          </a:p>
          <a:p>
            <a:pPr marL="342900" indent="-342900">
              <a:buFont typeface="Arial" panose="020B0604020202020204" pitchFamily="34" charset="0"/>
              <a:buChar char="•"/>
            </a:pPr>
            <a:r>
              <a:rPr lang="en-US" b="0" dirty="0" smtClean="0"/>
              <a:t>Cognitive processing therapy</a:t>
            </a:r>
          </a:p>
          <a:p>
            <a:pPr marL="342900" indent="-342900">
              <a:buFont typeface="Arial" panose="020B0604020202020204" pitchFamily="34" charset="0"/>
              <a:buChar char="•"/>
            </a:pPr>
            <a:r>
              <a:rPr lang="en-US" b="0" dirty="0" smtClean="0"/>
              <a:t>Prolonged exposure therapy</a:t>
            </a:r>
          </a:p>
          <a:p>
            <a:pPr marL="342900" indent="-342900">
              <a:buFont typeface="Arial" panose="020B0604020202020204" pitchFamily="34" charset="0"/>
              <a:buChar char="•"/>
            </a:pPr>
            <a:r>
              <a:rPr lang="en-US" b="0" dirty="0" smtClean="0"/>
              <a:t>Eye movement desensitization and reprocessing</a:t>
            </a:r>
          </a:p>
          <a:p>
            <a:pPr marL="342900" indent="-342900">
              <a:buFont typeface="Arial" panose="020B0604020202020204" pitchFamily="34" charset="0"/>
              <a:buChar char="•"/>
            </a:pPr>
            <a:r>
              <a:rPr lang="en-US" b="0" dirty="0" smtClean="0"/>
              <a:t>Stress inoculation training</a:t>
            </a:r>
          </a:p>
          <a:p>
            <a:pPr marL="342900" indent="-342900">
              <a:buFont typeface="Arial" panose="020B0604020202020204" pitchFamily="34" charset="0"/>
              <a:buChar char="•"/>
            </a:pPr>
            <a:r>
              <a:rPr lang="en-US" b="0" dirty="0" smtClean="0"/>
              <a:t>Medication </a:t>
            </a:r>
          </a:p>
          <a:p>
            <a:pPr marL="342900" indent="-342900">
              <a:buFont typeface="Arial" panose="020B0604020202020204" pitchFamily="34" charset="0"/>
              <a:buChar char="•"/>
            </a:pPr>
            <a:r>
              <a:rPr lang="en-US" b="0" dirty="0" smtClean="0"/>
              <a:t>Periodic evaluation by a psychiatrist or psychologist</a:t>
            </a:r>
          </a:p>
          <a:p>
            <a:pPr marL="342900" indent="-342900">
              <a:buFont typeface="Arial" panose="020B0604020202020204" pitchFamily="34" charset="0"/>
              <a:buChar char="•"/>
            </a:pPr>
            <a:endParaRPr lang="en-US" b="0" dirty="0" smtClean="0"/>
          </a:p>
          <a:p>
            <a:pPr marL="342900" indent="-342900">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10</a:t>
            </a:fld>
            <a:endParaRPr lang="en-US"/>
          </a:p>
        </p:txBody>
      </p:sp>
    </p:spTree>
    <p:extLst>
      <p:ext uri="{BB962C8B-B14F-4D97-AF65-F5344CB8AC3E}">
        <p14:creationId xmlns:p14="http://schemas.microsoft.com/office/powerpoint/2010/main" val="2125833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a:t>PTSD therapy aims at restoring the patient's self-esteem, teaching the patient how to handle the disorder, and improve their symptoms. </a:t>
            </a:r>
            <a:endParaRPr lang="en-US" b="0" dirty="0" smtClean="0"/>
          </a:p>
          <a:p>
            <a:pPr marL="342900" indent="-342900">
              <a:buFont typeface="Arial" panose="020B0604020202020204" pitchFamily="34" charset="0"/>
              <a:buChar char="•"/>
            </a:pPr>
            <a:r>
              <a:rPr lang="en-US" b="0" dirty="0"/>
              <a:t>Cognitive process therapy (CPT) is a 12 weeks structured course for treating PTSD, with a weekly session of between 60 to 90 minutes. </a:t>
            </a:r>
            <a:endParaRPr lang="en-US" b="0" dirty="0" smtClean="0"/>
          </a:p>
          <a:p>
            <a:pPr marL="342900" indent="-342900">
              <a:buFont typeface="Arial" panose="020B0604020202020204" pitchFamily="34" charset="0"/>
              <a:buChar char="•"/>
            </a:pPr>
            <a:r>
              <a:rPr lang="en-US" b="0" dirty="0"/>
              <a:t>Prolonged exposure therapy (PE) entails confronting the things that remind the veterans of traumatic situations. </a:t>
            </a:r>
            <a:endParaRPr lang="en-US" b="0" dirty="0" smtClean="0"/>
          </a:p>
          <a:p>
            <a:pPr marL="342900" indent="-342900">
              <a:buFont typeface="Arial" panose="020B0604020202020204" pitchFamily="34" charset="0"/>
              <a:buChar char="•"/>
            </a:pPr>
            <a:r>
              <a:rPr lang="en-US" b="0" dirty="0"/>
              <a:t>The use of breathing techniques for easing anxiety is taught at the beginning of the sessions when thinking about the events (</a:t>
            </a:r>
            <a:r>
              <a:rPr lang="en-US" b="0" dirty="0" err="1"/>
              <a:t>Akinnusi</a:t>
            </a:r>
            <a:r>
              <a:rPr lang="en-US" b="0" dirty="0"/>
              <a:t> &amp; El </a:t>
            </a:r>
            <a:r>
              <a:rPr lang="en-US" b="0" dirty="0" err="1"/>
              <a:t>Solh</a:t>
            </a:r>
            <a:r>
              <a:rPr lang="en-US" b="0" dirty="0"/>
              <a:t>, 2017</a:t>
            </a:r>
            <a:r>
              <a:rPr lang="en-US" b="0" dirty="0" smtClean="0"/>
              <a:t>).</a:t>
            </a:r>
          </a:p>
          <a:p>
            <a:pPr marL="342900" indent="-342900">
              <a:buFont typeface="Arial" panose="020B0604020202020204" pitchFamily="34" charset="0"/>
              <a:buChar char="•"/>
            </a:pPr>
            <a:endParaRPr lang="en-US"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11</a:t>
            </a:fld>
            <a:endParaRPr lang="en-US"/>
          </a:p>
        </p:txBody>
      </p:sp>
    </p:spTree>
    <p:extLst>
      <p:ext uri="{BB962C8B-B14F-4D97-AF65-F5344CB8AC3E}">
        <p14:creationId xmlns:p14="http://schemas.microsoft.com/office/powerpoint/2010/main" val="343600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marL="342900" indent="-342900">
              <a:buFont typeface="Arial" panose="020B0604020202020204" pitchFamily="34" charset="0"/>
              <a:buChar char="•"/>
            </a:pPr>
            <a:r>
              <a:rPr lang="en-US" b="0" dirty="0"/>
              <a:t>Eye movement desensitization and reprocessing (EMDR</a:t>
            </a:r>
            <a:r>
              <a:rPr lang="en-US" b="0" dirty="0"/>
              <a:t>) the patient follows the change from the therapist of either hands or flashlight as they think about their traumatic situations. </a:t>
            </a:r>
            <a:endParaRPr lang="en-US" b="0" dirty="0" smtClean="0"/>
          </a:p>
          <a:p>
            <a:pPr marL="342900" indent="-342900">
              <a:buFont typeface="Arial" panose="020B0604020202020204" pitchFamily="34" charset="0"/>
              <a:buChar char="•"/>
            </a:pPr>
            <a:r>
              <a:rPr lang="en-US" b="0" dirty="0"/>
              <a:t>Stress inoculation training focuses on how to change the traumatic stress by dealing with it (Steele et al., 2017). </a:t>
            </a:r>
            <a:endParaRPr lang="en-US" b="0" dirty="0" smtClean="0"/>
          </a:p>
          <a:p>
            <a:pPr marL="342900" indent="-342900">
              <a:buFont typeface="Arial" panose="020B0604020202020204" pitchFamily="34" charset="0"/>
              <a:buChar char="•"/>
            </a:pPr>
            <a:r>
              <a:rPr lang="en-US" b="0" dirty="0"/>
              <a:t>Different individuals will receive different treatments for similar conditions. </a:t>
            </a:r>
            <a:endParaRPr lang="en-US" b="0" dirty="0" smtClean="0"/>
          </a:p>
          <a:p>
            <a:pPr marL="342900" indent="-342900">
              <a:buFont typeface="Arial" panose="020B0604020202020204" pitchFamily="34" charset="0"/>
              <a:buChar char="•"/>
            </a:pPr>
            <a:r>
              <a:rPr lang="en-US" b="0" dirty="0"/>
              <a:t>For effective treatment, the war veterans undertake more than one form of therapy (Hannon, 2019). </a:t>
            </a:r>
            <a:endParaRPr lang="en-US" b="0" dirty="0" smtClean="0"/>
          </a:p>
          <a:p>
            <a:pPr marL="342900" indent="-342900">
              <a:buFont typeface="Arial" panose="020B0604020202020204" pitchFamily="34" charset="0"/>
              <a:buChar char="•"/>
            </a:pPr>
            <a:r>
              <a:rPr lang="en-US" b="0" dirty="0"/>
              <a:t>The veterans can easily understand each other's skills, which will enable them to heal the wound that was not yet expressed by PTSD</a:t>
            </a:r>
            <a:r>
              <a:rPr lang="en-US" b="0" dirty="0" smtClean="0"/>
              <a:t>.</a:t>
            </a:r>
          </a:p>
          <a:p>
            <a:pPr marL="342900" indent="-342900">
              <a:buFont typeface="Arial" panose="020B0604020202020204" pitchFamily="34" charset="0"/>
              <a:buChar char="•"/>
            </a:pPr>
            <a:endParaRPr lang="en-US"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12</a:t>
            </a:fld>
            <a:endParaRPr lang="en-US"/>
          </a:p>
        </p:txBody>
      </p:sp>
    </p:spTree>
    <p:extLst>
      <p:ext uri="{BB962C8B-B14F-4D97-AF65-F5344CB8AC3E}">
        <p14:creationId xmlns:p14="http://schemas.microsoft.com/office/powerpoint/2010/main" val="559809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a:t>The effects of war on United States war veterans has been a clear and elaborate cause of PTSD and Insomnia. </a:t>
            </a:r>
            <a:endParaRPr lang="en-US" b="0" dirty="0" smtClean="0"/>
          </a:p>
          <a:p>
            <a:pPr marL="342900" indent="-342900">
              <a:buFont typeface="Arial" panose="020B0604020202020204" pitchFamily="34" charset="0"/>
              <a:buChar char="•"/>
            </a:pPr>
            <a:r>
              <a:rPr lang="en-US" b="0" dirty="0"/>
              <a:t>Although many scholars relate Insomnia to symptoms of PTSD, PTSD is predominately more mental based compared to Insomnia. </a:t>
            </a:r>
            <a:endParaRPr lang="en-US" b="0" dirty="0" smtClean="0"/>
          </a:p>
          <a:p>
            <a:pPr marL="342900" indent="-342900">
              <a:buFont typeface="Arial" panose="020B0604020202020204" pitchFamily="34" charset="0"/>
              <a:buChar char="•"/>
            </a:pPr>
            <a:r>
              <a:rPr lang="en-US" b="0" dirty="0"/>
              <a:t>PTSD has been defined to possess an undoubtedly impact in the lives of many of the war veterans in the United States, precisely between 24% and 30%. </a:t>
            </a:r>
            <a:endParaRPr lang="en-US" b="0" dirty="0" smtClean="0"/>
          </a:p>
          <a:p>
            <a:pPr marL="342900" indent="-342900">
              <a:buFont typeface="Arial" panose="020B0604020202020204" pitchFamily="34" charset="0"/>
              <a:buChar char="•"/>
            </a:pPr>
            <a:r>
              <a:rPr lang="en-US" b="0" dirty="0"/>
              <a:t>The proper care of these veterans will ensure they get medical attention, form accountability groups, and adopt new lifestyles that work as therapy for both PTSD and Insomnia like reading (McLeay et al., 2017)</a:t>
            </a:r>
          </a:p>
        </p:txBody>
      </p:sp>
      <p:sp>
        <p:nvSpPr>
          <p:cNvPr id="4" name="Slide Number Placeholder 3"/>
          <p:cNvSpPr>
            <a:spLocks noGrp="1"/>
          </p:cNvSpPr>
          <p:nvPr>
            <p:ph type="sldNum" sz="quarter" idx="12"/>
          </p:nvPr>
        </p:nvSpPr>
        <p:spPr/>
        <p:txBody>
          <a:bodyPr/>
          <a:lstStyle/>
          <a:p>
            <a:fld id="{F38DF745-7D3F-47F4-83A3-874385CFAA69}" type="slidenum">
              <a:rPr lang="en-US" smtClean="0"/>
              <a:pPr/>
              <a:t>13</a:t>
            </a:fld>
            <a:endParaRPr lang="en-US"/>
          </a:p>
        </p:txBody>
      </p:sp>
    </p:spTree>
    <p:extLst>
      <p:ext uri="{BB962C8B-B14F-4D97-AF65-F5344CB8AC3E}">
        <p14:creationId xmlns:p14="http://schemas.microsoft.com/office/powerpoint/2010/main" val="854046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lnSpcReduction="10000"/>
          </a:bodyPr>
          <a:lstStyle/>
          <a:p>
            <a:pPr marL="342900" indent="-342900">
              <a:buFont typeface="Arial" panose="020B0604020202020204" pitchFamily="34" charset="0"/>
              <a:buChar char="•"/>
            </a:pPr>
            <a:r>
              <a:rPr lang="en-US" sz="1400" b="0" dirty="0"/>
              <a:t>Hughes, J. M., Ulmer, C. S., </a:t>
            </a:r>
            <a:r>
              <a:rPr lang="en-US" sz="1400" b="0" dirty="0" err="1"/>
              <a:t>Gierisch</a:t>
            </a:r>
            <a:r>
              <a:rPr lang="en-US" sz="1400" b="0" dirty="0"/>
              <a:t>, J. M., Hastings, S. N., &amp; Howard, M. O. (2018). Insomnia in United States military veterans: An integrated theoretical model. Clinical psychology review, 59, 118-125</a:t>
            </a:r>
            <a:r>
              <a:rPr lang="en-US" sz="1400" b="0" dirty="0" smtClean="0"/>
              <a:t>.</a:t>
            </a:r>
          </a:p>
          <a:p>
            <a:pPr marL="342900" indent="-342900">
              <a:buFont typeface="Arial" panose="020B0604020202020204" pitchFamily="34" charset="0"/>
              <a:buChar char="•"/>
            </a:pPr>
            <a:r>
              <a:rPr lang="en-US" sz="1400" b="0" dirty="0"/>
              <a:t>McLeay, S. C., Harvey, W. M., </a:t>
            </a:r>
            <a:r>
              <a:rPr lang="en-US" sz="1400" b="0" dirty="0" err="1"/>
              <a:t>Romaniuk</a:t>
            </a:r>
            <a:r>
              <a:rPr lang="en-US" sz="1400" b="0" dirty="0"/>
              <a:t>, M. N., Crawford, D. H., Colquhoun, D. M., Young, R. M., ... &amp; </a:t>
            </a:r>
            <a:r>
              <a:rPr lang="en-US" sz="1400" b="0" dirty="0" err="1"/>
              <a:t>Strakosch</a:t>
            </a:r>
            <a:r>
              <a:rPr lang="en-US" sz="1400" b="0" dirty="0"/>
              <a:t>, C. R. (2017). Physical comorbidities of posttraumatic stress disorder in Australian Vietnam War veterans. </a:t>
            </a:r>
            <a:r>
              <a:rPr lang="en-US" sz="1400" b="0" i="1" dirty="0"/>
              <a:t>Medical Journal of Australia</a:t>
            </a:r>
            <a:r>
              <a:rPr lang="en-US" sz="1400" b="0" dirty="0"/>
              <a:t>, </a:t>
            </a:r>
            <a:r>
              <a:rPr lang="en-US" sz="1400" b="0" i="1" dirty="0"/>
              <a:t>206</a:t>
            </a:r>
            <a:r>
              <a:rPr lang="en-US" sz="1400" b="0" dirty="0"/>
              <a:t>(6), 251-257</a:t>
            </a:r>
            <a:r>
              <a:rPr lang="en-US" sz="1400" b="0" dirty="0" smtClean="0"/>
              <a:t>.</a:t>
            </a:r>
          </a:p>
          <a:p>
            <a:pPr marL="342900" indent="-342900">
              <a:buFont typeface="Arial" panose="020B0604020202020204" pitchFamily="34" charset="0"/>
              <a:buChar char="•"/>
            </a:pPr>
            <a:r>
              <a:rPr lang="en-US" sz="1400" b="0" dirty="0"/>
              <a:t>Norman, R. S., Jaramillo, C. A., </a:t>
            </a:r>
            <a:r>
              <a:rPr lang="en-US" sz="1400" b="0" dirty="0" err="1"/>
              <a:t>Eapen</a:t>
            </a:r>
            <a:r>
              <a:rPr lang="en-US" sz="1400" b="0" dirty="0"/>
              <a:t>, B. C., </a:t>
            </a:r>
            <a:r>
              <a:rPr lang="en-US" sz="1400" b="0" dirty="0" err="1"/>
              <a:t>Amuan</a:t>
            </a:r>
            <a:r>
              <a:rPr lang="en-US" sz="1400" b="0" dirty="0"/>
              <a:t>, M. E., &amp; Pugh, M. J. (2018). Acquired stuttering in Veterans of the wars in Iraq and Afghanistan: The role of traumatic brain injury, posttraumatic stress disorder, and medications. </a:t>
            </a:r>
            <a:r>
              <a:rPr lang="en-US" sz="1400" b="0" i="1" dirty="0"/>
              <a:t>Military medicine</a:t>
            </a:r>
            <a:r>
              <a:rPr lang="en-US" sz="1400" b="0" dirty="0"/>
              <a:t>, </a:t>
            </a:r>
            <a:r>
              <a:rPr lang="en-US" sz="1400" b="0" i="1" dirty="0"/>
              <a:t>183</a:t>
            </a:r>
            <a:r>
              <a:rPr lang="en-US" sz="1400" b="0" dirty="0"/>
              <a:t>(11-12), e526-e534</a:t>
            </a:r>
            <a:r>
              <a:rPr lang="en-US" sz="1400" b="0" dirty="0" smtClean="0"/>
              <a:t>.</a:t>
            </a:r>
          </a:p>
          <a:p>
            <a:pPr marL="342900" indent="-342900">
              <a:buFont typeface="Arial" panose="020B0604020202020204" pitchFamily="34" charset="0"/>
              <a:buChar char="•"/>
            </a:pPr>
            <a:r>
              <a:rPr lang="en-US" sz="1400" b="0" dirty="0"/>
              <a:t>Steele, M., </a:t>
            </a:r>
            <a:r>
              <a:rPr lang="en-US" sz="1400" b="0" dirty="0" err="1"/>
              <a:t>Germain</a:t>
            </a:r>
            <a:r>
              <a:rPr lang="en-US" sz="1400" b="0" dirty="0"/>
              <a:t>, A., &amp; Campbell, J. S. (2017). Mediation and moderation of the relationship between combat experiences and posttraumatic stress symptoms in active-duty military personnel. </a:t>
            </a:r>
            <a:r>
              <a:rPr lang="en-US" sz="1400" b="0" i="1" dirty="0"/>
              <a:t>Military medicine</a:t>
            </a:r>
            <a:r>
              <a:rPr lang="en-US" sz="1400" b="0" dirty="0"/>
              <a:t>, </a:t>
            </a:r>
            <a:r>
              <a:rPr lang="en-US" sz="1400" b="0" i="1" dirty="0"/>
              <a:t>182</a:t>
            </a:r>
            <a:r>
              <a:rPr lang="en-US" sz="1400" b="0" dirty="0"/>
              <a:t>(5-6), e1632-e1639</a:t>
            </a:r>
            <a:r>
              <a:rPr lang="en-US" sz="1400" b="0" dirty="0" smtClean="0"/>
              <a:t>.</a:t>
            </a:r>
          </a:p>
          <a:p>
            <a:pPr marL="342900" indent="-342900">
              <a:buFont typeface="Arial" panose="020B0604020202020204" pitchFamily="34" charset="0"/>
              <a:buChar char="•"/>
            </a:pPr>
            <a:r>
              <a:rPr lang="en-US" sz="1400" b="0" dirty="0"/>
              <a:t>Wang, H. E., Campbell-Sills, L., Kessler, R. C., Sun, X., </a:t>
            </a:r>
            <a:r>
              <a:rPr lang="en-US" sz="1400" b="0" dirty="0" err="1"/>
              <a:t>Heeringa</a:t>
            </a:r>
            <a:r>
              <a:rPr lang="en-US" sz="1400" b="0" dirty="0"/>
              <a:t>, S. G., Nock, M. K., ... &amp; Stein, M. B. (2019). Pre-deployment insomnia is associated with post-deployment posttraumatic stress disorder and suicidal ideation in US Army soldiers. </a:t>
            </a:r>
            <a:r>
              <a:rPr lang="en-US" sz="1400" b="0" i="1" dirty="0"/>
              <a:t>Sleep</a:t>
            </a:r>
            <a:r>
              <a:rPr lang="en-US" sz="1400" b="0" dirty="0"/>
              <a:t>, </a:t>
            </a:r>
            <a:r>
              <a:rPr lang="en-US" sz="1400" b="0" i="1" dirty="0"/>
              <a:t>42</a:t>
            </a:r>
            <a:r>
              <a:rPr lang="en-US" sz="1400" b="0" dirty="0"/>
              <a:t>(2), zsy229</a:t>
            </a:r>
            <a:r>
              <a:rPr lang="en-US" sz="1400" b="0" dirty="0" smtClean="0"/>
              <a:t>.</a:t>
            </a:r>
          </a:p>
          <a:p>
            <a:pPr marL="342900" indent="-342900">
              <a:buFont typeface="Arial" panose="020B0604020202020204" pitchFamily="34" charset="0"/>
              <a:buChar char="•"/>
            </a:pPr>
            <a:endParaRPr lang="en-US" sz="1400" b="0" dirty="0"/>
          </a:p>
          <a:p>
            <a:pPr marL="342900" indent="-342900">
              <a:buFont typeface="Arial" panose="020B0604020202020204" pitchFamily="34" charset="0"/>
              <a:buChar char="•"/>
            </a:pPr>
            <a:endParaRPr lang="en-US" sz="1400" b="0" dirty="0"/>
          </a:p>
          <a:p>
            <a:pPr marL="342900" indent="-342900">
              <a:buFont typeface="Arial" panose="020B0604020202020204" pitchFamily="34" charset="0"/>
              <a:buChar char="•"/>
            </a:pPr>
            <a:endParaRPr lang="en-US" b="0" dirty="0"/>
          </a:p>
          <a:p>
            <a:pPr marL="342900" indent="-342900">
              <a:buFont typeface="Arial" panose="020B0604020202020204" pitchFamily="34" charset="0"/>
              <a:buChar char="•"/>
            </a:pPr>
            <a:endParaRPr lang="en-US" b="0" dirty="0"/>
          </a:p>
          <a:p>
            <a:pPr marL="342900" indent="-342900">
              <a:buFont typeface="Arial" panose="020B0604020202020204" pitchFamily="34" charset="0"/>
              <a:buChar char="•"/>
            </a:pPr>
            <a:endParaRPr lang="en-US" b="0" dirty="0" smtClean="0"/>
          </a:p>
          <a:p>
            <a:pPr marL="342900" indent="-342900">
              <a:buFont typeface="Arial" panose="020B0604020202020204" pitchFamily="34" charset="0"/>
              <a:buChar char="•"/>
            </a:pPr>
            <a:endParaRPr lang="en-US"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14</a:t>
            </a:fld>
            <a:endParaRPr lang="en-US"/>
          </a:p>
        </p:txBody>
      </p:sp>
    </p:spTree>
    <p:extLst>
      <p:ext uri="{BB962C8B-B14F-4D97-AF65-F5344CB8AC3E}">
        <p14:creationId xmlns:p14="http://schemas.microsoft.com/office/powerpoint/2010/main" val="1128242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sz="1400" b="0" dirty="0" err="1"/>
              <a:t>Akinnusi</a:t>
            </a:r>
            <a:r>
              <a:rPr lang="en-US" sz="1400" b="0" dirty="0"/>
              <a:t>, M., &amp; El </a:t>
            </a:r>
            <a:r>
              <a:rPr lang="en-US" sz="1400" b="0" dirty="0" err="1"/>
              <a:t>Solh</a:t>
            </a:r>
            <a:r>
              <a:rPr lang="en-US" sz="1400" b="0" dirty="0"/>
              <a:t>, A. A. (2019). Drug treatment strategies for Insomnia in patients with posttraumatic stress disorder. </a:t>
            </a:r>
            <a:r>
              <a:rPr lang="en-US" sz="1400" b="0" i="1" dirty="0"/>
              <a:t>Expert Opinion on Pharmacotherapy</a:t>
            </a:r>
            <a:r>
              <a:rPr lang="en-US" sz="1400" b="0" dirty="0"/>
              <a:t>, </a:t>
            </a:r>
            <a:r>
              <a:rPr lang="en-US" sz="1400" b="0" i="1" dirty="0"/>
              <a:t>20</a:t>
            </a:r>
            <a:r>
              <a:rPr lang="en-US" sz="1400" b="0" dirty="0"/>
              <a:t>(6), 691-699</a:t>
            </a:r>
            <a:r>
              <a:rPr lang="en-US" sz="1400" b="0" dirty="0" smtClean="0"/>
              <a:t>.</a:t>
            </a:r>
          </a:p>
          <a:p>
            <a:pPr marL="342900" indent="-342900">
              <a:buFont typeface="Arial" panose="020B0604020202020204" pitchFamily="34" charset="0"/>
              <a:buChar char="•"/>
            </a:pPr>
            <a:r>
              <a:rPr lang="en-US" sz="1400" b="0" dirty="0"/>
              <a:t>Hannon, G. M. (2019). </a:t>
            </a:r>
            <a:r>
              <a:rPr lang="en-US" sz="1400" b="0" i="1" dirty="0"/>
              <a:t>Posttraumatic stress and American veterans: a historical and war literature analysis were leading to art as potential therapy</a:t>
            </a:r>
            <a:r>
              <a:rPr lang="en-US" sz="1400" b="0" dirty="0"/>
              <a:t> (Doctoral dissertation, Rutgers University-Camden Graduate School).</a:t>
            </a:r>
            <a:endParaRPr lang="en-US" sz="1400" b="0" dirty="0"/>
          </a:p>
          <a:p>
            <a:pPr marL="342900" indent="-342900">
              <a:buFont typeface="Arial" panose="020B0604020202020204" pitchFamily="34" charset="0"/>
              <a:buChar char="•"/>
            </a:pPr>
            <a:r>
              <a:rPr lang="en-US" sz="1400" b="0" dirty="0"/>
              <a:t>Steele, M., </a:t>
            </a:r>
            <a:r>
              <a:rPr lang="en-US" sz="1400" b="0" dirty="0" err="1"/>
              <a:t>Germain</a:t>
            </a:r>
            <a:r>
              <a:rPr lang="en-US" sz="1400" b="0" dirty="0"/>
              <a:t>, A., &amp; Campbell, J. S. (2017). Mediation and moderation of the relationship between combat experiences and posttraumatic stress symptoms in active-duty military personnel. </a:t>
            </a:r>
            <a:r>
              <a:rPr lang="en-US" sz="1400" b="0" i="1" dirty="0"/>
              <a:t>Military medicine</a:t>
            </a:r>
            <a:r>
              <a:rPr lang="en-US" sz="1400" b="0" dirty="0"/>
              <a:t>, </a:t>
            </a:r>
            <a:r>
              <a:rPr lang="en-US" sz="1400" b="0" i="1" dirty="0"/>
              <a:t>182</a:t>
            </a:r>
            <a:r>
              <a:rPr lang="en-US" sz="1400" b="0" dirty="0"/>
              <a:t>(5-6), e1632-e1639.</a:t>
            </a:r>
            <a:endParaRPr lang="en-US" sz="1400" b="0" dirty="0"/>
          </a:p>
          <a:p>
            <a:pPr marL="342900" indent="-342900">
              <a:buFont typeface="Arial" panose="020B0604020202020204" pitchFamily="34" charset="0"/>
              <a:buChar char="•"/>
            </a:pPr>
            <a:endParaRPr lang="en-US" sz="1400" b="0" dirty="0" smtClean="0"/>
          </a:p>
          <a:p>
            <a:pPr marL="342900" indent="-342900">
              <a:buFont typeface="Arial" panose="020B0604020202020204" pitchFamily="34" charset="0"/>
              <a:buChar char="•"/>
            </a:pPr>
            <a:endParaRPr lang="en-US" sz="1400" b="0" dirty="0"/>
          </a:p>
          <a:p>
            <a:endParaRPr lang="en-US"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15</a:t>
            </a:fld>
            <a:endParaRPr lang="en-US"/>
          </a:p>
        </p:txBody>
      </p:sp>
    </p:spTree>
    <p:extLst>
      <p:ext uri="{BB962C8B-B14F-4D97-AF65-F5344CB8AC3E}">
        <p14:creationId xmlns:p14="http://schemas.microsoft.com/office/powerpoint/2010/main" val="22471672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51</TotalTime>
  <Words>1299</Words>
  <Application>Microsoft Office PowerPoint</Application>
  <PresentationFormat>On-screen Show (4:3)</PresentationFormat>
  <Paragraphs>105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Essential</vt:lpstr>
      <vt:lpstr>Post-Traumatic Stress Disorder (PTSD) and Insomnia in United State Veterans who served in Iraq and Afghanistan</vt:lpstr>
      <vt:lpstr>Introduction </vt:lpstr>
      <vt:lpstr>Development of ptsd</vt:lpstr>
      <vt:lpstr>Methods</vt:lpstr>
      <vt:lpstr>Method cont…</vt:lpstr>
      <vt:lpstr>Results</vt:lpstr>
      <vt:lpstr>Types of PTSD</vt:lpstr>
      <vt:lpstr>Symptoms of ptsd</vt:lpstr>
      <vt:lpstr>Diagnosis</vt:lpstr>
      <vt:lpstr>Treatment MODALITIES</vt:lpstr>
      <vt:lpstr>Treatment cont…</vt:lpstr>
      <vt:lpstr>Treatment cont…</vt:lpstr>
      <vt:lpstr>Conclusion </vt:lpstr>
      <vt:lpstr>References </vt:lpstr>
      <vt:lpstr>References 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Post-Traumatic Stress Disorder (PTSD) and Insomnia in United State Veterans who served in Iraq and Afghanistan</dc:title>
  <dc:creator>Kamande</dc:creator>
  <cp:lastModifiedBy>Kamande</cp:lastModifiedBy>
  <cp:revision>7</cp:revision>
  <dcterms:created xsi:type="dcterms:W3CDTF">2020-07-30T09:45:14Z</dcterms:created>
  <dcterms:modified xsi:type="dcterms:W3CDTF">2020-07-30T10:36:46Z</dcterms:modified>
</cp:coreProperties>
</file>